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6" r:id="rId3"/>
    <p:sldId id="259" r:id="rId4"/>
    <p:sldId id="260" r:id="rId5"/>
    <p:sldId id="266" r:id="rId6"/>
    <p:sldId id="261" r:id="rId7"/>
    <p:sldId id="267"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78D9DCC-64A5-4E2D-8174-F6D93499BD76}"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132482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1031192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2466882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4275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2998724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78D9DCC-64A5-4E2D-8174-F6D93499BD76}" type="datetimeFigureOut">
              <a:rPr lang="en-US" smtClean="0"/>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2801297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78D9DCC-64A5-4E2D-8174-F6D93499BD76}" type="datetimeFigureOut">
              <a:rPr lang="en-US" smtClean="0"/>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1671206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8D9DCC-64A5-4E2D-8174-F6D93499BD76}"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879476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8D9DCC-64A5-4E2D-8174-F6D93499BD76}"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101735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8D9DCC-64A5-4E2D-8174-F6D93499BD76}"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56063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8D9DCC-64A5-4E2D-8174-F6D93499BD76}" type="datetimeFigureOut">
              <a:rPr lang="en-US" smtClean="0"/>
              <a:t>10/16/2022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35481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98370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78D9DCC-64A5-4E2D-8174-F6D93499BD76}" type="datetimeFigureOut">
              <a:rPr lang="en-US" smtClean="0"/>
              <a:t>10/16/2022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3741640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78D9DCC-64A5-4E2D-8174-F6D93499BD76}" type="datetimeFigureOut">
              <a:rPr lang="en-US" smtClean="0"/>
              <a:t>10/16/2022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294729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8D9DCC-64A5-4E2D-8174-F6D93499BD76}" type="datetimeFigureOut">
              <a:rPr lang="en-US" smtClean="0"/>
              <a:t>10/16/2022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238837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408748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78D9DCC-64A5-4E2D-8174-F6D93499BD76}" type="datetimeFigureOut">
              <a:rPr lang="en-US" smtClean="0"/>
              <a:t>10/16/2022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EF8761-3C23-446B-9354-A68FA3BAF11D}" type="slidenum">
              <a:rPr lang="en-US" smtClean="0"/>
              <a:t>‹#›</a:t>
            </a:fld>
            <a:endParaRPr lang="en-US"/>
          </a:p>
        </p:txBody>
      </p:sp>
    </p:spTree>
    <p:extLst>
      <p:ext uri="{BB962C8B-B14F-4D97-AF65-F5344CB8AC3E}">
        <p14:creationId xmlns:p14="http://schemas.microsoft.com/office/powerpoint/2010/main" val="61008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78D9DCC-64A5-4E2D-8174-F6D93499BD76}" type="datetimeFigureOut">
              <a:rPr lang="en-US" smtClean="0"/>
              <a:t>10/16/2022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0EF8761-3C23-446B-9354-A68FA3BAF11D}" type="slidenum">
              <a:rPr lang="en-US" smtClean="0"/>
              <a:t>‹#›</a:t>
            </a:fld>
            <a:endParaRPr lang="en-US"/>
          </a:p>
        </p:txBody>
      </p:sp>
    </p:spTree>
    <p:extLst>
      <p:ext uri="{BB962C8B-B14F-4D97-AF65-F5344CB8AC3E}">
        <p14:creationId xmlns:p14="http://schemas.microsoft.com/office/powerpoint/2010/main" val="39959999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2880"/>
            <a:ext cx="10353762" cy="1528354"/>
          </a:xfrm>
        </p:spPr>
        <p:txBody>
          <a:bodyPr>
            <a:normAutofit fontScale="90000"/>
          </a:bodyPr>
          <a:lstStyle/>
          <a:p>
            <a:r>
              <a:rPr lang="en-US" dirty="0" smtClean="0"/>
              <a:t>Telehealth And Teleport </a:t>
            </a:r>
            <a:r>
              <a:rPr lang="en-US" dirty="0"/>
              <a:t>using Haptic sensor </a:t>
            </a:r>
            <a:r>
              <a:rPr lang="en-US" dirty="0" smtClean="0"/>
              <a:t>based On </a:t>
            </a:r>
            <a:r>
              <a:rPr lang="en-US" dirty="0"/>
              <a:t>5G connected vital measurement and sensitivity for remote care.</a:t>
            </a:r>
          </a:p>
        </p:txBody>
      </p:sp>
      <p:pic>
        <p:nvPicPr>
          <p:cNvPr id="5" name="Picture 4"/>
          <p:cNvPicPr>
            <a:picLocks noChangeAspect="1"/>
          </p:cNvPicPr>
          <p:nvPr/>
        </p:nvPicPr>
        <p:blipFill>
          <a:blip r:embed="rId2"/>
          <a:stretch>
            <a:fillRect/>
          </a:stretch>
        </p:blipFill>
        <p:spPr>
          <a:xfrm>
            <a:off x="5092610" y="1900366"/>
            <a:ext cx="7099390" cy="4794069"/>
          </a:xfrm>
          <a:prstGeom prst="rect">
            <a:avLst/>
          </a:prstGeom>
        </p:spPr>
      </p:pic>
      <p:sp>
        <p:nvSpPr>
          <p:cNvPr id="6" name="Content Placeholder 5"/>
          <p:cNvSpPr>
            <a:spLocks noGrp="1"/>
          </p:cNvSpPr>
          <p:nvPr>
            <p:ph idx="1"/>
          </p:nvPr>
        </p:nvSpPr>
        <p:spPr>
          <a:xfrm>
            <a:off x="482720" y="2268026"/>
            <a:ext cx="4089279" cy="4058751"/>
          </a:xfrm>
        </p:spPr>
        <p:txBody>
          <a:bodyPr/>
          <a:lstStyle/>
          <a:p>
            <a:r>
              <a:rPr lang="en-US" dirty="0" smtClean="0"/>
              <a:t>TEAM MEMBERS</a:t>
            </a:r>
          </a:p>
          <a:p>
            <a:pPr marL="36900" indent="0">
              <a:buNone/>
            </a:pPr>
            <a:r>
              <a:rPr lang="en-US" dirty="0"/>
              <a:t> </a:t>
            </a:r>
            <a:r>
              <a:rPr lang="en-US" dirty="0" smtClean="0"/>
              <a:t>         Apoorva. M</a:t>
            </a:r>
          </a:p>
          <a:p>
            <a:pPr marL="36900" indent="0">
              <a:buNone/>
            </a:pPr>
            <a:r>
              <a:rPr lang="en-US" dirty="0"/>
              <a:t>	 </a:t>
            </a:r>
            <a:r>
              <a:rPr lang="en-US" dirty="0" smtClean="0"/>
              <a:t>   </a:t>
            </a:r>
            <a:r>
              <a:rPr lang="en-US" dirty="0" err="1" smtClean="0"/>
              <a:t>Keerti</a:t>
            </a:r>
            <a:r>
              <a:rPr lang="en-US" dirty="0" smtClean="0"/>
              <a:t>. A</a:t>
            </a:r>
          </a:p>
          <a:p>
            <a:pPr marL="36900" indent="0">
              <a:buNone/>
            </a:pPr>
            <a:r>
              <a:rPr lang="en-US" dirty="0"/>
              <a:t>	 </a:t>
            </a:r>
            <a:r>
              <a:rPr lang="en-US" dirty="0" smtClean="0"/>
              <a:t>   </a:t>
            </a:r>
            <a:r>
              <a:rPr lang="en-US" dirty="0" err="1" smtClean="0"/>
              <a:t>Arpana</a:t>
            </a:r>
            <a:r>
              <a:rPr lang="en-US" dirty="0" smtClean="0"/>
              <a:t>. </a:t>
            </a:r>
            <a:r>
              <a:rPr lang="en-US" smtClean="0"/>
              <a:t>G</a:t>
            </a:r>
            <a:endParaRPr lang="en-US" dirty="0" smtClean="0"/>
          </a:p>
          <a:p>
            <a:r>
              <a:rPr lang="en-US" dirty="0" smtClean="0"/>
              <a:t>L2 Faculty</a:t>
            </a:r>
          </a:p>
          <a:p>
            <a:pPr marL="36900" indent="0">
              <a:buNone/>
            </a:pPr>
            <a:r>
              <a:rPr lang="en-US" dirty="0"/>
              <a:t> </a:t>
            </a:r>
            <a:r>
              <a:rPr lang="en-US" dirty="0" smtClean="0"/>
              <a:t>     Mohammad Tahir </a:t>
            </a:r>
            <a:r>
              <a:rPr lang="en-US" dirty="0" err="1" smtClean="0"/>
              <a:t>Mirji</a:t>
            </a:r>
            <a:endParaRPr lang="en-US" dirty="0"/>
          </a:p>
        </p:txBody>
      </p:sp>
    </p:spTree>
    <p:extLst>
      <p:ext uri="{BB962C8B-B14F-4D97-AF65-F5344CB8AC3E}">
        <p14:creationId xmlns:p14="http://schemas.microsoft.com/office/powerpoint/2010/main" val="492353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619793" y="2155370"/>
            <a:ext cx="8843555" cy="3095899"/>
          </a:xfrm>
        </p:spPr>
        <p:txBody>
          <a:bodyPr>
            <a:normAutofit/>
          </a:bodyPr>
          <a:lstStyle/>
          <a:p>
            <a:pPr marL="36900" indent="0" algn="ctr">
              <a:buNone/>
            </a:pPr>
            <a:endParaRPr lang="en-US" sz="5400" dirty="0" smtClean="0"/>
          </a:p>
          <a:p>
            <a:pPr marL="36900" indent="0" algn="ctr">
              <a:buNone/>
            </a:pPr>
            <a:r>
              <a:rPr lang="en-US" sz="5400" dirty="0" smtClean="0"/>
              <a:t>THANK YOU</a:t>
            </a:r>
            <a:endParaRPr lang="en-US" sz="5400" dirty="0"/>
          </a:p>
        </p:txBody>
      </p:sp>
    </p:spTree>
    <p:extLst>
      <p:ext uri="{BB962C8B-B14F-4D97-AF65-F5344CB8AC3E}">
        <p14:creationId xmlns:p14="http://schemas.microsoft.com/office/powerpoint/2010/main" val="3187134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0263"/>
            <a:ext cx="9144000" cy="1045028"/>
          </a:xfrm>
        </p:spPr>
        <p:txBody>
          <a:bodyPr>
            <a:normAutofit/>
          </a:bodyPr>
          <a:lstStyle/>
          <a:p>
            <a:r>
              <a:rPr lang="en-US" dirty="0" smtClean="0"/>
              <a:t>ABOUT 5G</a:t>
            </a:r>
            <a:endParaRPr lang="en-US" dirty="0"/>
          </a:p>
        </p:txBody>
      </p:sp>
      <p:sp>
        <p:nvSpPr>
          <p:cNvPr id="3" name="Subtitle 2"/>
          <p:cNvSpPr>
            <a:spLocks noGrp="1"/>
          </p:cNvSpPr>
          <p:nvPr>
            <p:ph type="subTitle" idx="1"/>
          </p:nvPr>
        </p:nvSpPr>
        <p:spPr>
          <a:xfrm>
            <a:off x="4415246" y="2338251"/>
            <a:ext cx="6252754" cy="2827474"/>
          </a:xfrm>
        </p:spPr>
        <p:txBody>
          <a:bodyPr>
            <a:normAutofit lnSpcReduction="10000"/>
          </a:bodyPr>
          <a:lstStyle/>
          <a:p>
            <a:pPr algn="l"/>
            <a:r>
              <a:rPr lang="en-US" dirty="0" smtClean="0"/>
              <a:t>5G is a unified, more capable air interface. It has been designed with an extended capacity to enable next-generation user experiences, empower new deployment models and deliver new services.With high speeds, superior reliability and negligible latency, 5G will expand the mobile ecosystem into new realms. 5G will impact every industry, making safer transportation, remote healthcare, precision agriculture, digitized logistics  and more a reality.</a:t>
            </a:r>
            <a:endParaRPr lang="en-US" dirty="0"/>
          </a:p>
        </p:txBody>
      </p:sp>
      <p:pic>
        <p:nvPicPr>
          <p:cNvPr id="5" name="Picture 4"/>
          <p:cNvPicPr>
            <a:picLocks noChangeAspect="1"/>
          </p:cNvPicPr>
          <p:nvPr/>
        </p:nvPicPr>
        <p:blipFill>
          <a:blip r:embed="rId2"/>
          <a:stretch>
            <a:fillRect/>
          </a:stretch>
        </p:blipFill>
        <p:spPr>
          <a:xfrm>
            <a:off x="274320" y="1816340"/>
            <a:ext cx="3871296" cy="3871296"/>
          </a:xfrm>
          <a:prstGeom prst="rect">
            <a:avLst/>
          </a:prstGeom>
        </p:spPr>
      </p:pic>
    </p:spTree>
    <p:extLst>
      <p:ext uri="{BB962C8B-B14F-4D97-AF65-F5344CB8AC3E}">
        <p14:creationId xmlns:p14="http://schemas.microsoft.com/office/powerpoint/2010/main" val="362038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PROBLEMS BEING FACED</a:t>
            </a:r>
            <a:endParaRPr lang="en-US" dirty="0"/>
          </a:p>
        </p:txBody>
      </p:sp>
      <p:sp>
        <p:nvSpPr>
          <p:cNvPr id="3" name="Content Placeholder 2"/>
          <p:cNvSpPr>
            <a:spLocks noGrp="1"/>
          </p:cNvSpPr>
          <p:nvPr>
            <p:ph idx="1"/>
          </p:nvPr>
        </p:nvSpPr>
        <p:spPr>
          <a:xfrm>
            <a:off x="913795" y="1732449"/>
            <a:ext cx="10353762" cy="4629162"/>
          </a:xfrm>
        </p:spPr>
        <p:txBody>
          <a:bodyPr>
            <a:normAutofit/>
          </a:bodyPr>
          <a:lstStyle/>
          <a:p>
            <a:r>
              <a:rPr lang="en-US" dirty="0" smtClean="0"/>
              <a:t>We </a:t>
            </a:r>
            <a:r>
              <a:rPr lang="en-US" dirty="0"/>
              <a:t>are taking into the consideration of Healthcare problem</a:t>
            </a:r>
            <a:r>
              <a:rPr lang="en-US" dirty="0" smtClean="0"/>
              <a:t>. This </a:t>
            </a:r>
            <a:r>
              <a:rPr lang="en-US" dirty="0"/>
              <a:t>is one Important domain where 5g technology Can help overcome the problem of  lack of expert or specialist doctors availability in case of </a:t>
            </a:r>
            <a:r>
              <a:rPr lang="en-US" dirty="0" smtClean="0"/>
              <a:t>emergency. </a:t>
            </a:r>
          </a:p>
          <a:p>
            <a:r>
              <a:rPr lang="en-US" dirty="0" smtClean="0"/>
              <a:t>Doctors </a:t>
            </a:r>
            <a:r>
              <a:rPr lang="en-US" dirty="0"/>
              <a:t>staying in very far places from the patients place , it Is difficult to diagnose the patient </a:t>
            </a:r>
            <a:r>
              <a:rPr lang="en-US" dirty="0" smtClean="0"/>
              <a:t>remote. Diagnostic </a:t>
            </a:r>
            <a:r>
              <a:rPr lang="en-US" dirty="0"/>
              <a:t>errors due to technical </a:t>
            </a:r>
            <a:r>
              <a:rPr lang="en-US" dirty="0" smtClean="0"/>
              <a:t>limitations 34</a:t>
            </a:r>
            <a:r>
              <a:rPr lang="en-US" dirty="0"/>
              <a:t>% of organizations had experienced cases of misdiagnosis due to poor photo or video quality. </a:t>
            </a:r>
            <a:endParaRPr lang="en-US" dirty="0" smtClean="0"/>
          </a:p>
          <a:p>
            <a:r>
              <a:rPr lang="en-US" dirty="0" smtClean="0"/>
              <a:t>This </a:t>
            </a:r>
            <a:r>
              <a:rPr lang="en-US" dirty="0"/>
              <a:t>issue is partly a consequence of the previous one: video-conferencing software often automatically reduces image quality to ensure a seamless session. But problems can also arise due to congested servers or communication </a:t>
            </a:r>
            <a:r>
              <a:rPr lang="en-US" dirty="0" smtClean="0"/>
              <a:t>channels.</a:t>
            </a:r>
          </a:p>
          <a:p>
            <a:r>
              <a:rPr lang="en-US" dirty="0"/>
              <a:t> Unfortunately, not everything here depends on the medical </a:t>
            </a:r>
            <a:r>
              <a:rPr lang="en-US" dirty="0" smtClean="0"/>
              <a:t>company the </a:t>
            </a:r>
            <a:r>
              <a:rPr lang="en-US" dirty="0"/>
              <a:t>root of the problem may lie in low-quality client-side equipment. </a:t>
            </a:r>
            <a:endParaRPr lang="en-US" dirty="0" smtClean="0"/>
          </a:p>
          <a:p>
            <a:r>
              <a:rPr lang="en-US" dirty="0" smtClean="0"/>
              <a:t>All </a:t>
            </a:r>
            <a:r>
              <a:rPr lang="en-US" dirty="0"/>
              <a:t>the same, the company should do all it can to minimize potential complications by providing backup </a:t>
            </a:r>
            <a:r>
              <a:rPr lang="en-US" dirty="0" err="1" smtClean="0"/>
              <a:t>capacit</a:t>
            </a:r>
            <a:r>
              <a:rPr lang="en-US" dirty="0" smtClean="0"/>
              <a:t> </a:t>
            </a:r>
            <a:r>
              <a:rPr lang="en-US" dirty="0"/>
              <a:t>and a spare communication channel.</a:t>
            </a:r>
          </a:p>
        </p:txBody>
      </p:sp>
    </p:spTree>
    <p:extLst>
      <p:ext uri="{BB962C8B-B14F-4D97-AF65-F5344CB8AC3E}">
        <p14:creationId xmlns:p14="http://schemas.microsoft.com/office/powerpoint/2010/main" val="346513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92292"/>
            <a:ext cx="10353762" cy="970450"/>
          </a:xfrm>
        </p:spPr>
        <p:txBody>
          <a:bodyPr/>
          <a:lstStyle/>
          <a:p>
            <a:r>
              <a:rPr lang="en-US" dirty="0" smtClean="0"/>
              <a:t>SOLUTION FOUND</a:t>
            </a:r>
            <a:endParaRPr lang="en-US" dirty="0"/>
          </a:p>
        </p:txBody>
      </p:sp>
      <p:sp>
        <p:nvSpPr>
          <p:cNvPr id="3" name="Content Placeholder 2"/>
          <p:cNvSpPr>
            <a:spLocks noGrp="1"/>
          </p:cNvSpPr>
          <p:nvPr>
            <p:ph idx="1"/>
          </p:nvPr>
        </p:nvSpPr>
        <p:spPr>
          <a:xfrm>
            <a:off x="5799909" y="1732449"/>
            <a:ext cx="5467648" cy="4868232"/>
          </a:xfrm>
        </p:spPr>
        <p:txBody>
          <a:bodyPr/>
          <a:lstStyle/>
          <a:p>
            <a:pPr marL="36900" indent="0" algn="ctr">
              <a:buNone/>
            </a:pPr>
            <a:r>
              <a:rPr lang="en-US" sz="2800" b="1" u="sng" dirty="0"/>
              <a:t>Haptic gloves</a:t>
            </a:r>
          </a:p>
          <a:p>
            <a:r>
              <a:rPr lang="en-US" dirty="0"/>
              <a:t>The Haptic Glove is a wearable device that simulates tactile sensations of virtual </a:t>
            </a:r>
            <a:r>
              <a:rPr lang="en-US" dirty="0" smtClean="0"/>
              <a:t>objects we </a:t>
            </a:r>
            <a:r>
              <a:rPr lang="en-US" dirty="0"/>
              <a:t>created a glove that provides tactile feedback of virtual objects. </a:t>
            </a:r>
            <a:endParaRPr lang="en-US" dirty="0" smtClean="0"/>
          </a:p>
          <a:p>
            <a:r>
              <a:rPr lang="en-US" dirty="0" smtClean="0"/>
              <a:t>When </a:t>
            </a:r>
            <a:r>
              <a:rPr lang="en-US" dirty="0"/>
              <a:t>activated, it provides real feedback about the tactile sensation of holding a virtual object.</a:t>
            </a:r>
          </a:p>
        </p:txBody>
      </p:sp>
      <p:pic>
        <p:nvPicPr>
          <p:cNvPr id="4" name="Picture 3"/>
          <p:cNvPicPr>
            <a:picLocks noChangeAspect="1"/>
          </p:cNvPicPr>
          <p:nvPr/>
        </p:nvPicPr>
        <p:blipFill>
          <a:blip r:embed="rId2"/>
          <a:stretch>
            <a:fillRect/>
          </a:stretch>
        </p:blipFill>
        <p:spPr>
          <a:xfrm>
            <a:off x="0" y="1262742"/>
            <a:ext cx="5530201" cy="5337939"/>
          </a:xfrm>
          <a:prstGeom prst="rect">
            <a:avLst/>
          </a:prstGeom>
        </p:spPr>
      </p:pic>
    </p:spTree>
    <p:extLst>
      <p:ext uri="{BB962C8B-B14F-4D97-AF65-F5344CB8AC3E}">
        <p14:creationId xmlns:p14="http://schemas.microsoft.com/office/powerpoint/2010/main" val="780769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 VITAL MEASUREMENT SUIT</a:t>
            </a:r>
          </a:p>
        </p:txBody>
      </p:sp>
      <p:pic>
        <p:nvPicPr>
          <p:cNvPr id="4" name="Content Placeholder 3"/>
          <p:cNvPicPr>
            <a:picLocks noGrp="1" noChangeAspect="1"/>
          </p:cNvPicPr>
          <p:nvPr>
            <p:ph idx="1"/>
          </p:nvPr>
        </p:nvPicPr>
        <p:blipFill>
          <a:blip r:embed="rId2"/>
          <a:stretch>
            <a:fillRect/>
          </a:stretch>
        </p:blipFill>
        <p:spPr>
          <a:xfrm>
            <a:off x="6090676" y="2006283"/>
            <a:ext cx="5773788" cy="4059237"/>
          </a:xfrm>
          <a:prstGeom prst="rect">
            <a:avLst/>
          </a:prstGeom>
        </p:spPr>
      </p:pic>
      <p:sp>
        <p:nvSpPr>
          <p:cNvPr id="5" name="Rectangle 4"/>
          <p:cNvSpPr/>
          <p:nvPr/>
        </p:nvSpPr>
        <p:spPr>
          <a:xfrm>
            <a:off x="148046" y="2193947"/>
            <a:ext cx="5129348" cy="2536528"/>
          </a:xfrm>
          <a:prstGeom prst="rect">
            <a:avLst/>
          </a:prstGeom>
        </p:spPr>
        <p:txBody>
          <a:bodyPr wrap="square">
            <a:spAutoFit/>
          </a:bodyPr>
          <a:lstStyle/>
          <a:p>
            <a:pPr>
              <a:lnSpc>
                <a:spcPct val="150000"/>
              </a:lnSpc>
            </a:pPr>
            <a:r>
              <a:rPr lang="en-US" dirty="0"/>
              <a:t>It contains a set of sensors and a transmitter to which the sensors are connected. The transmitter sends the data to the console, </a:t>
            </a:r>
            <a:r>
              <a:rPr lang="en-US" dirty="0" smtClean="0"/>
              <a:t>Weather Link </a:t>
            </a:r>
            <a:r>
              <a:rPr lang="en-US" dirty="0"/>
              <a:t>Live, or EnviroMonitor Gateway. (Cabled stations send data from the sensor suite to the console via a cable.)</a:t>
            </a:r>
          </a:p>
        </p:txBody>
      </p:sp>
    </p:spTree>
    <p:extLst>
      <p:ext uri="{BB962C8B-B14F-4D97-AF65-F5344CB8AC3E}">
        <p14:creationId xmlns:p14="http://schemas.microsoft.com/office/powerpoint/2010/main" val="2724510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INVOLVED IN IMPLEMENTATION</a:t>
            </a:r>
            <a:endParaRPr lang="en-US" dirty="0"/>
          </a:p>
        </p:txBody>
      </p:sp>
      <p:pic>
        <p:nvPicPr>
          <p:cNvPr id="4" name="Content Placeholder 3"/>
          <p:cNvPicPr>
            <a:picLocks noGrp="1" noChangeAspect="1"/>
          </p:cNvPicPr>
          <p:nvPr>
            <p:ph idx="1"/>
          </p:nvPr>
        </p:nvPicPr>
        <p:blipFill>
          <a:blip r:embed="rId2"/>
          <a:stretch>
            <a:fillRect/>
          </a:stretch>
        </p:blipFill>
        <p:spPr>
          <a:xfrm>
            <a:off x="5513293" y="1580050"/>
            <a:ext cx="6117333" cy="4914879"/>
          </a:xfrm>
          <a:prstGeom prst="rect">
            <a:avLst/>
          </a:prstGeom>
        </p:spPr>
      </p:pic>
      <p:sp>
        <p:nvSpPr>
          <p:cNvPr id="5" name="Rectangle 4"/>
          <p:cNvSpPr/>
          <p:nvPr/>
        </p:nvSpPr>
        <p:spPr>
          <a:xfrm>
            <a:off x="218227" y="1699335"/>
            <a:ext cx="4985785" cy="4801314"/>
          </a:xfrm>
          <a:prstGeom prst="rect">
            <a:avLst/>
          </a:prstGeom>
        </p:spPr>
        <p:txBody>
          <a:bodyPr wrap="square">
            <a:spAutoFit/>
          </a:bodyPr>
          <a:lstStyle/>
          <a:p>
            <a:pPr marL="285750" indent="-285750">
              <a:buFont typeface="Wingdings" panose="05000000000000000000" pitchFamily="2" charset="2"/>
              <a:buChar char="v"/>
            </a:pPr>
            <a:r>
              <a:rPr lang="en-US" dirty="0"/>
              <a:t>In order to make </a:t>
            </a:r>
            <a:r>
              <a:rPr lang="en-US" dirty="0" smtClean="0"/>
              <a:t> </a:t>
            </a:r>
            <a:r>
              <a:rPr lang="en-US" dirty="0"/>
              <a:t>surgery training more hands-on, </a:t>
            </a:r>
            <a:r>
              <a:rPr lang="en-US" dirty="0" smtClean="0"/>
              <a:t>Fundamental </a:t>
            </a:r>
            <a:r>
              <a:rPr lang="en-US" dirty="0"/>
              <a:t>utilized haptic gloves that allow learners to complete surgical tasks on their Fundamental Surgery platform. Used by both trainees and qualified surgeons, this VR activity integrates the same sounds, tasks, and feelings an </a:t>
            </a:r>
            <a:r>
              <a:rPr lang="en-US" dirty="0" smtClean="0"/>
              <a:t>surgeon </a:t>
            </a:r>
            <a:r>
              <a:rPr lang="en-US" dirty="0"/>
              <a:t>would experience during the actual procedure.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In this case, haptic gloves allow learners to handle equipment and carry out detailed surgical tasks without risk to themselves or a real-life patient. By completing this activity, learners can experience a true-to-life scenario that develops key skills needed to successfully perform this high-risk surgery on a real patient. </a:t>
            </a:r>
          </a:p>
        </p:txBody>
      </p:sp>
    </p:spTree>
    <p:extLst>
      <p:ext uri="{BB962C8B-B14F-4D97-AF65-F5344CB8AC3E}">
        <p14:creationId xmlns:p14="http://schemas.microsoft.com/office/powerpoint/2010/main" val="56128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a:t>
            </a:r>
            <a:r>
              <a:rPr lang="en-US" dirty="0" err="1" smtClean="0"/>
              <a:t>contd</a:t>
            </a:r>
            <a:endParaRPr lang="en-US" dirty="0"/>
          </a:p>
        </p:txBody>
      </p:sp>
      <p:sp>
        <p:nvSpPr>
          <p:cNvPr id="3" name="Content Placeholder 2"/>
          <p:cNvSpPr>
            <a:spLocks noGrp="1"/>
          </p:cNvSpPr>
          <p:nvPr>
            <p:ph idx="1"/>
          </p:nvPr>
        </p:nvSpPr>
        <p:spPr>
          <a:xfrm>
            <a:off x="169213" y="1758575"/>
            <a:ext cx="6309964" cy="4851231"/>
          </a:xfrm>
        </p:spPr>
        <p:txBody>
          <a:bodyPr/>
          <a:lstStyle/>
          <a:p>
            <a:r>
              <a:rPr lang="en-US" dirty="0" smtClean="0"/>
              <a:t>The </a:t>
            </a:r>
            <a:r>
              <a:rPr lang="en-US" dirty="0"/>
              <a:t>ability to monitor subtle changes in vital and arterial signals using flexible devices attached to the human skin can be valuable for the detection of various health conditions such as cardiovascular </a:t>
            </a:r>
            <a:r>
              <a:rPr lang="en-US" dirty="0" smtClean="0"/>
              <a:t>disease, Blood pressure, pulse, temperature, glucose level, oxygen level, </a:t>
            </a:r>
            <a:r>
              <a:rPr lang="en-US" dirty="0">
                <a:effectLst/>
              </a:rPr>
              <a:t>height and </a:t>
            </a:r>
            <a:r>
              <a:rPr lang="en-US" dirty="0" smtClean="0">
                <a:effectLst/>
              </a:rPr>
              <a:t>weight.</a:t>
            </a:r>
            <a:endParaRPr lang="en-US" dirty="0" smtClean="0"/>
          </a:p>
          <a:p>
            <a:r>
              <a:rPr lang="en-US" dirty="0" smtClean="0">
                <a:effectLst/>
              </a:rPr>
              <a:t>Micro-electro-mechanical </a:t>
            </a:r>
            <a:r>
              <a:rPr lang="en-US" dirty="0">
                <a:effectLst/>
              </a:rPr>
              <a:t>system (MEMS) based miniature motion sensors such as accelerometers, gyroscopes, and magnetic field sensors are widely used for measuring activity related </a:t>
            </a:r>
            <a:r>
              <a:rPr lang="en-US" dirty="0" smtClean="0">
                <a:effectLst/>
              </a:rPr>
              <a:t>signals.</a:t>
            </a:r>
            <a:endParaRPr lang="en-US" dirty="0"/>
          </a:p>
        </p:txBody>
      </p:sp>
      <p:pic>
        <p:nvPicPr>
          <p:cNvPr id="5" name="Picture 4"/>
          <p:cNvPicPr>
            <a:picLocks noChangeAspect="1"/>
          </p:cNvPicPr>
          <p:nvPr/>
        </p:nvPicPr>
        <p:blipFill>
          <a:blip r:embed="rId2"/>
          <a:stretch>
            <a:fillRect/>
          </a:stretch>
        </p:blipFill>
        <p:spPr>
          <a:xfrm>
            <a:off x="6622867" y="1758575"/>
            <a:ext cx="5271679" cy="5064040"/>
          </a:xfrm>
          <a:prstGeom prst="rect">
            <a:avLst/>
          </a:prstGeom>
        </p:spPr>
      </p:pic>
    </p:spTree>
    <p:extLst>
      <p:ext uri="{BB962C8B-B14F-4D97-AF65-F5344CB8AC3E}">
        <p14:creationId xmlns:p14="http://schemas.microsoft.com/office/powerpoint/2010/main" val="2718541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MEDICAL PRACTIONER HEPTIC GLOVES </a:t>
            </a:r>
            <a:r>
              <a:rPr lang="en-US" dirty="0"/>
              <a:t>SENSOR VITAL MEASUREMENT </a:t>
            </a:r>
            <a:r>
              <a:rPr lang="en-US" dirty="0" smtClean="0"/>
              <a:t>SUIT DIAGNOSIS IN REAL TIME</a:t>
            </a:r>
            <a:endParaRPr lang="en-US" dirty="0"/>
          </a:p>
        </p:txBody>
      </p:sp>
      <p:sp>
        <p:nvSpPr>
          <p:cNvPr id="3" name="Content Placeholder 2"/>
          <p:cNvSpPr>
            <a:spLocks noGrp="1"/>
          </p:cNvSpPr>
          <p:nvPr>
            <p:ph idx="1"/>
          </p:nvPr>
        </p:nvSpPr>
        <p:spPr>
          <a:xfrm>
            <a:off x="378822" y="1985555"/>
            <a:ext cx="11573691" cy="4297680"/>
          </a:xfrm>
        </p:spPr>
        <p:txBody>
          <a:bodyPr>
            <a:normAutofit/>
          </a:bodyPr>
          <a:lstStyle/>
          <a:p>
            <a:r>
              <a:rPr lang="en-US" dirty="0"/>
              <a:t>At a simplified level, Meta's haptics prototype is a glove lined with around 15 ridged and inflatable plastic pads known as actuators. The pads are arranged to fit along the wearer's palm, the underside of their fingers, and their fingertips. The glove also acts as a </a:t>
            </a:r>
            <a:r>
              <a:rPr lang="en-US" dirty="0">
                <a:effectLst/>
              </a:rPr>
              <a:t>VR </a:t>
            </a:r>
            <a:r>
              <a:rPr lang="en-US" dirty="0" smtClean="0">
                <a:effectLst/>
              </a:rPr>
              <a:t>controller</a:t>
            </a:r>
            <a:endParaRPr lang="en-US" dirty="0" smtClean="0"/>
          </a:p>
          <a:p>
            <a:r>
              <a:rPr lang="en-US" dirty="0" smtClean="0"/>
              <a:t>The </a:t>
            </a:r>
            <a:r>
              <a:rPr lang="en-US" dirty="0"/>
              <a:t>gloves could also simulate complex sensations such as pressure, texture, and vibration. The idea behind the gloves was to make virtual objects feel real in the hands of the wearer, and add the sense of touch to virtual reality (VR) </a:t>
            </a:r>
            <a:r>
              <a:rPr lang="en-US" dirty="0" smtClean="0"/>
              <a:t>simulations.</a:t>
            </a:r>
          </a:p>
          <a:p>
            <a:r>
              <a:rPr lang="en-US" dirty="0" smtClean="0"/>
              <a:t>Allow </a:t>
            </a:r>
            <a:r>
              <a:rPr lang="en-US" dirty="0"/>
              <a:t>users to experience realistic touch and interactions through advanced tactile feedback. When actuated, haptic sensors within the gloves recreate a realistic sense of touch for users</a:t>
            </a:r>
            <a:r>
              <a:rPr lang="en-US" dirty="0" smtClean="0"/>
              <a:t>.</a:t>
            </a:r>
          </a:p>
          <a:p>
            <a:r>
              <a:rPr lang="en-US" dirty="0"/>
              <a:t>Wearable devices provide an alternative pathway to clinical diagnostics by exploiting various physical, chemical and biological sensors to mine physiological (biophysical and/or biochemical) information in real time (preferably, continuously) and in a non-invasive or minimally invasive manner.</a:t>
            </a:r>
          </a:p>
          <a:p>
            <a:endParaRPr lang="en-US" dirty="0" smtClean="0"/>
          </a:p>
          <a:p>
            <a:endParaRPr lang="en-US" dirty="0" smtClean="0"/>
          </a:p>
        </p:txBody>
      </p:sp>
    </p:spTree>
    <p:extLst>
      <p:ext uri="{BB962C8B-B14F-4D97-AF65-F5344CB8AC3E}">
        <p14:creationId xmlns:p14="http://schemas.microsoft.com/office/powerpoint/2010/main" val="508934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662" y="178526"/>
            <a:ext cx="10353762" cy="970450"/>
          </a:xfrm>
        </p:spPr>
        <p:txBody>
          <a:bodyPr/>
          <a:lstStyle/>
          <a:p>
            <a:r>
              <a:rPr lang="en-US" dirty="0" smtClean="0"/>
              <a:t>TELEHEALTH MARKET GROWTH</a:t>
            </a:r>
            <a:endParaRPr lang="en-US" dirty="0"/>
          </a:p>
        </p:txBody>
      </p:sp>
      <p:sp>
        <p:nvSpPr>
          <p:cNvPr id="3" name="Content Placeholder 2"/>
          <p:cNvSpPr>
            <a:spLocks noGrp="1"/>
          </p:cNvSpPr>
          <p:nvPr>
            <p:ph idx="1"/>
          </p:nvPr>
        </p:nvSpPr>
        <p:spPr>
          <a:xfrm>
            <a:off x="182880" y="1732449"/>
            <a:ext cx="5956663" cy="4433220"/>
          </a:xfrm>
        </p:spPr>
        <p:txBody>
          <a:bodyPr>
            <a:normAutofit fontScale="70000" lnSpcReduction="20000"/>
          </a:bodyPr>
          <a:lstStyle/>
          <a:p>
            <a:endParaRPr lang="en-US" dirty="0" smtClean="0"/>
          </a:p>
          <a:p>
            <a:pPr>
              <a:lnSpc>
                <a:spcPct val="170000"/>
              </a:lnSpc>
            </a:pPr>
            <a:r>
              <a:rPr lang="en-US" dirty="0" smtClean="0"/>
              <a:t>The global telehealth market and telemedicine market is projected to reach USD 285.7 billion by 2027, at CAGR of 26.6%. Growth in the telehealth market is mainly driven by factors such as the growing geriatric and medically underserved(</a:t>
            </a:r>
            <a:r>
              <a:rPr lang="en-US" dirty="0" err="1" smtClean="0"/>
              <a:t>espeacially</a:t>
            </a:r>
            <a:r>
              <a:rPr lang="en-US" dirty="0" smtClean="0"/>
              <a:t> rural) </a:t>
            </a:r>
            <a:r>
              <a:rPr lang="en-US" dirty="0" smtClean="0"/>
              <a:t>populations.</a:t>
            </a:r>
            <a:endParaRPr lang="en-US" dirty="0"/>
          </a:p>
          <a:p>
            <a:pPr>
              <a:lnSpc>
                <a:spcPct val="170000"/>
              </a:lnSpc>
            </a:pPr>
            <a:r>
              <a:rPr lang="en-US" dirty="0" smtClean="0"/>
              <a:t>The </a:t>
            </a:r>
            <a:r>
              <a:rPr lang="en-US" dirty="0" smtClean="0"/>
              <a:t>benefit of telemedicine given the current shortage of physicians and care personnel, and advancements in telecommunications, and increasing technology adaption in the wake of COVID-19. however, regulatory disparities in different regions, possibility of fraud, and increasing usage of social media for care provision may restrain the market growth to certain extent over the coming years</a:t>
            </a:r>
            <a:endParaRPr lang="en-US" dirty="0"/>
          </a:p>
        </p:txBody>
      </p:sp>
      <p:pic>
        <p:nvPicPr>
          <p:cNvPr id="4" name="Picture 3"/>
          <p:cNvPicPr>
            <a:picLocks noChangeAspect="1"/>
          </p:cNvPicPr>
          <p:nvPr/>
        </p:nvPicPr>
        <p:blipFill>
          <a:blip r:embed="rId2"/>
          <a:stretch>
            <a:fillRect/>
          </a:stretch>
        </p:blipFill>
        <p:spPr>
          <a:xfrm>
            <a:off x="6439988" y="1580050"/>
            <a:ext cx="5253047" cy="5167036"/>
          </a:xfrm>
          <a:prstGeom prst="rect">
            <a:avLst/>
          </a:prstGeom>
        </p:spPr>
      </p:pic>
    </p:spTree>
    <p:extLst>
      <p:ext uri="{BB962C8B-B14F-4D97-AF65-F5344CB8AC3E}">
        <p14:creationId xmlns:p14="http://schemas.microsoft.com/office/powerpoint/2010/main" val="577272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975</TotalTime>
  <Words>789</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Calisto MT</vt:lpstr>
      <vt:lpstr>Trebuchet MS</vt:lpstr>
      <vt:lpstr>Wingdings</vt:lpstr>
      <vt:lpstr>Wingdings 2</vt:lpstr>
      <vt:lpstr>Slate</vt:lpstr>
      <vt:lpstr>Telehealth And Teleport using Haptic sensor based On 5G connected vital measurement and sensitivity for remote care.</vt:lpstr>
      <vt:lpstr>ABOUT 5G</vt:lpstr>
      <vt:lpstr>PROBLEMS BEING FACED</vt:lpstr>
      <vt:lpstr>SOLUTION FOUND</vt:lpstr>
      <vt:lpstr>SENSOR VITAL MEASUREMENT SUIT</vt:lpstr>
      <vt:lpstr>STEPS INVOLVED IN IMPLEMENTATION</vt:lpstr>
      <vt:lpstr>STEPS contd</vt:lpstr>
      <vt:lpstr>MEDICAL PRACTIONER HEPTIC GLOVES SENSOR VITAL MEASUREMENT SUIT DIAGNOSIS IN REAL TIME</vt:lpstr>
      <vt:lpstr>TELEHEALTH MARKET GROWTH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Apoorva</dc:creator>
  <cp:lastModifiedBy>Apoorva</cp:lastModifiedBy>
  <cp:revision>29</cp:revision>
  <dcterms:created xsi:type="dcterms:W3CDTF">2022-10-15T17:36:24Z</dcterms:created>
  <dcterms:modified xsi:type="dcterms:W3CDTF">2022-10-16T09:59:37Z</dcterms:modified>
</cp:coreProperties>
</file>